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39" autoAdjust="0"/>
  </p:normalViewPr>
  <p:slideViewPr>
    <p:cSldViewPr>
      <p:cViewPr varScale="1">
        <p:scale>
          <a:sx n="66" d="100"/>
          <a:sy n="66" d="100"/>
        </p:scale>
        <p:origin x="-192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179E7-AAD5-4297-832E-D8DECE2B790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4ECE5-3385-4395-90AA-367A9E13D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product of 8 and -5.  Add 15.  Take the negative square root.  Decrease by 12.  (-7)</a:t>
            </a:r>
          </a:p>
          <a:p>
            <a:endParaRPr lang="en-US" dirty="0" smtClean="0"/>
          </a:p>
          <a:p>
            <a:r>
              <a:rPr lang="en-US" dirty="0" smtClean="0"/>
              <a:t>2.)</a:t>
            </a:r>
            <a:r>
              <a:rPr lang="en-US" baseline="0" dirty="0" smtClean="0"/>
              <a:t> Start with the product of the square root of 81 and the negative square root of 49.  Divide by 3.  Add 25.  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4ECE5-3385-4395-90AA-367A9E13DC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4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 A(0, 0), B(2a, 2b) and C(2c,0).  Find D and E.  Find</a:t>
            </a:r>
            <a:r>
              <a:rPr lang="en-US" baseline="0" dirty="0" smtClean="0"/>
              <a:t> slope of DE and CB.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4ECE5-3385-4395-90AA-367A9E13DC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34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4ECE5-3385-4395-90AA-367A9E13DC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6203EB-957A-4FF9-8126-258340643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91C8A7-8A44-44E4-90F9-890E173991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A39104-8DEC-4B04-8D42-842AE34B2F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105680-84A0-4FEC-87F2-B258029CC5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5057CD-686A-4987-81E8-510711C74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E95354-FE49-4E83-AA51-1BBAC4F20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05D074-699E-42E7-A882-9157E3747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70EF48-AE23-443C-835B-EA3B4FF39F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B8581-AFA8-493C-AEEE-59D66EF56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F797EF-701B-4E90-907B-88C412DF4A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07B0E6-AFB3-4EA3-8B6E-41D69D359E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2BB4B73-C730-45AB-832E-934ED10D48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7391400" cy="83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Wednesday, November 7, 2012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838200"/>
            <a:ext cx="8077200" cy="1752600"/>
          </a:xfrm>
          <a:solidFill>
            <a:schemeClr val="bg1">
              <a:alpha val="50195"/>
            </a:schemeClr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dirty="0" smtClean="0"/>
              <a:t>Agenda: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TISK &amp; MM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Lesson </a:t>
            </a:r>
            <a:r>
              <a:rPr lang="en-US" sz="2400" dirty="0" smtClean="0"/>
              <a:t>5-4: </a:t>
            </a:r>
            <a:r>
              <a:rPr lang="en-US" sz="2400" dirty="0" err="1" smtClean="0"/>
              <a:t>Midsegments</a:t>
            </a:r>
            <a:endParaRPr lang="en-US" sz="2400" dirty="0" smtClean="0"/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Homework: 5-4 Worksheet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990600" y="4495801"/>
                <a:ext cx="4267200" cy="685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rabicParenR" startAt="2"/>
                </a:pPr>
                <a:r>
                  <a:rPr lang="en-US" sz="28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(4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−6)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 </a:t>
                </a:r>
                <a:endParaRPr lang="en-US" sz="2800" dirty="0"/>
              </a:p>
              <a:p>
                <a:pPr eaLnBrk="1" hangingPunct="1">
                  <a:spcBef>
                    <a:spcPct val="50000"/>
                  </a:spcBef>
                </a:pPr>
                <a:endParaRPr lang="en-US" sz="2800" dirty="0"/>
              </a:p>
            </p:txBody>
          </p:sp>
        </mc:Choice>
        <mc:Fallback xmlns="">
          <p:sp>
            <p:nvSpPr>
              <p:cNvPr id="1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4495801"/>
                <a:ext cx="4267200" cy="685799"/>
              </a:xfrm>
              <a:prstGeom prst="rect">
                <a:avLst/>
              </a:prstGeom>
              <a:blipFill rotWithShape="1">
                <a:blip r:embed="rId3"/>
                <a:stretch>
                  <a:fillRect l="-3857" t="-19643" b="-80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990600" y="3332163"/>
                <a:ext cx="4803032" cy="1163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rabicParenR"/>
                </a:pPr>
                <a:r>
                  <a:rPr lang="en-US" sz="2800" dirty="0" smtClean="0"/>
                  <a:t> 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14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 smtClean="0"/>
                  <a:t>  </a:t>
                </a:r>
                <a:endParaRPr lang="en-US" sz="2800" dirty="0"/>
              </a:p>
              <a:p>
                <a:pPr eaLnBrk="1" hangingPunct="1">
                  <a:spcBef>
                    <a:spcPct val="50000"/>
                  </a:spcBef>
                </a:pPr>
                <a:endParaRPr lang="en-US" sz="2800" dirty="0"/>
              </a:p>
            </p:txBody>
          </p:sp>
        </mc:Choice>
        <mc:Fallback xmlns="">
          <p:sp>
            <p:nvSpPr>
              <p:cNvPr id="1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3332163"/>
                <a:ext cx="4803032" cy="1163638"/>
              </a:xfrm>
              <a:prstGeom prst="rect">
                <a:avLst/>
              </a:prstGeom>
              <a:blipFill rotWithShape="1">
                <a:blip r:embed="rId4"/>
                <a:stretch>
                  <a:fillRect l="-3431" t="-36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1" name="Text Box 8"/>
          <p:cNvSpPr txBox="1">
            <a:spLocks noChangeArrowheads="1"/>
          </p:cNvSpPr>
          <p:nvPr/>
        </p:nvSpPr>
        <p:spPr bwMode="auto">
          <a:xfrm>
            <a:off x="990600" y="2514600"/>
            <a:ext cx="4724400" cy="58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TISK Problems</a:t>
            </a:r>
            <a:endParaRPr lang="en-US" sz="2800" dirty="0"/>
          </a:p>
        </p:txBody>
      </p:sp>
      <p:sp>
        <p:nvSpPr>
          <p:cNvPr id="322" name="Text Box 5"/>
          <p:cNvSpPr txBox="1">
            <a:spLocks noChangeArrowheads="1"/>
          </p:cNvSpPr>
          <p:nvPr/>
        </p:nvSpPr>
        <p:spPr bwMode="auto">
          <a:xfrm>
            <a:off x="1143000" y="5715000"/>
            <a:ext cx="7848600" cy="68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/>
              <a:t>We will have 2 Mental Math Questions today.  </a:t>
            </a:r>
            <a:endParaRPr lang="en-US" sz="2400" dirty="0"/>
          </a:p>
          <a:p>
            <a:pPr eaLnBrk="1" hangingPunct="1">
              <a:spcBef>
                <a:spcPct val="500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§5.4 Midsegment Theorem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2390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Def.: A segment is a </a:t>
            </a:r>
            <a:r>
              <a:rPr lang="en-US" sz="2800" u="sng" dirty="0" err="1" smtClean="0">
                <a:solidFill>
                  <a:schemeClr val="accent1"/>
                </a:solidFill>
              </a:rPr>
              <a:t>midsegment</a:t>
            </a:r>
            <a:r>
              <a:rPr lang="en-US" sz="2800" dirty="0" smtClean="0"/>
              <a:t> of a triangle if and only if it connects two midpoints of sides of the triangle.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371600" y="5410200"/>
            <a:ext cx="24495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371600" y="5410200"/>
            <a:ext cx="122555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05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371600" y="3276600"/>
            <a:ext cx="7620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1371600" y="4340225"/>
            <a:ext cx="3841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371600" y="49530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1371600" y="48006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752600" y="38862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1752600" y="37338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133600" y="3276600"/>
            <a:ext cx="1676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133600" y="3276600"/>
            <a:ext cx="8413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438400" y="39624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362200" y="38100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286000" y="36576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3276600" y="50292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3200400" y="48768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124200" y="47244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1752600" y="4343400"/>
            <a:ext cx="12192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1752600" y="4343400"/>
            <a:ext cx="8382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2590800" y="4343400"/>
            <a:ext cx="3810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810000" y="4191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</a:rPr>
              <a:t>Midsegments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dirty="0" smtClean="0"/>
              <a:t>What are some things we might be able to prove about </a:t>
            </a:r>
            <a:r>
              <a:rPr lang="en-US" dirty="0" err="1" smtClean="0"/>
              <a:t>midsegments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5410200"/>
            <a:ext cx="24495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71600" y="5410200"/>
            <a:ext cx="122555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905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048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1371600" y="3276600"/>
            <a:ext cx="7620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1371600" y="4340225"/>
            <a:ext cx="3841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371600" y="49530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371600" y="48006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1752600" y="38862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1752600" y="37338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2133600" y="3276600"/>
            <a:ext cx="1676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2133600" y="3276600"/>
            <a:ext cx="8413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438400" y="39624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362200" y="38100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286000" y="36576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3276600" y="50292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200400" y="48768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3124200" y="47244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1752600" y="4343400"/>
            <a:ext cx="1219200" cy="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1752600" y="4343400"/>
            <a:ext cx="8382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2590800" y="4343400"/>
            <a:ext cx="3810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Midsegment Theorem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71628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The segment connecting the midpoints of two sides of a triangle is parallel to the third side and half as long.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371600" y="5410200"/>
            <a:ext cx="244951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371600" y="5410200"/>
            <a:ext cx="122555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905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048000" y="5257800"/>
            <a:ext cx="0" cy="381000"/>
          </a:xfrm>
          <a:prstGeom prst="line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1371600" y="3276600"/>
            <a:ext cx="7620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1371600" y="4340225"/>
            <a:ext cx="3841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371600" y="49530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371600" y="48006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752600" y="38862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752600" y="3733800"/>
            <a:ext cx="381000" cy="0"/>
          </a:xfrm>
          <a:prstGeom prst="line">
            <a:avLst/>
          </a:prstGeom>
          <a:noFill/>
          <a:ln w="38100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133600" y="3276600"/>
            <a:ext cx="1676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1752600" y="4343400"/>
            <a:ext cx="838200" cy="10668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990600" y="5410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581400" y="54102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133600" y="30480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295400" y="4114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438400" y="5562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1752600" y="4343400"/>
            <a:ext cx="420688" cy="530225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2133600" y="3276600"/>
            <a:ext cx="841375" cy="10699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43600" y="3514482"/>
                <a:ext cx="1828800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𝐶𝐵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14482"/>
                <a:ext cx="1828800" cy="5241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18052" y="4190246"/>
                <a:ext cx="247989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𝐷</m:t>
                      </m:r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𝐶𝐵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052" y="4190246"/>
                <a:ext cx="2479895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15" grpId="0" animBg="1"/>
      <p:bldP spid="8217" grpId="0"/>
      <p:bldP spid="8218" grpId="0"/>
      <p:bldP spid="8219" grpId="0"/>
      <p:bldP spid="8220" grpId="0"/>
      <p:bldP spid="8221" grpId="0"/>
      <p:bldP spid="8224" grpId="0" animBg="1"/>
      <p:bldP spid="8225" grpId="0" animBg="1"/>
      <p:bldP spid="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8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219200" y="301625"/>
                <a:ext cx="7772400" cy="1462088"/>
              </a:xfrm>
            </p:spPr>
            <p:txBody>
              <a:bodyPr/>
              <a:lstStyle/>
              <a:p>
                <a:pPr algn="ctr" eaLnBrk="1" hangingPunct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𝐺𝐻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𝐻𝐽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and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𝐽𝐺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are </a:t>
                </a:r>
                <a:r>
                  <a:rPr lang="en-US" sz="2800" dirty="0" err="1" smtClean="0"/>
                  <a:t>midsegments</a:t>
                </a:r>
                <a:r>
                  <a:rPr lang="en-US" sz="2800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Δ</m:t>
                    </m:r>
                    <m:r>
                      <a:rPr lang="en-US" sz="2800" b="0" i="1" smtClean="0">
                        <a:latin typeface="Cambria Math"/>
                      </a:rPr>
                      <m:t>𝐷𝐸𝐹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08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19200" y="301625"/>
                <a:ext cx="7772400" cy="14620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84" name="Line 6"/>
          <p:cNvSpPr>
            <a:spLocks noChangeShapeType="1"/>
          </p:cNvSpPr>
          <p:nvPr/>
        </p:nvSpPr>
        <p:spPr bwMode="auto">
          <a:xfrm>
            <a:off x="1257300" y="2433444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7"/>
          <p:cNvSpPr>
            <a:spLocks noChangeShapeType="1"/>
          </p:cNvSpPr>
          <p:nvPr/>
        </p:nvSpPr>
        <p:spPr bwMode="auto">
          <a:xfrm>
            <a:off x="1257300" y="2433444"/>
            <a:ext cx="762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8"/>
          <p:cNvSpPr>
            <a:spLocks noChangeShapeType="1"/>
          </p:cNvSpPr>
          <p:nvPr/>
        </p:nvSpPr>
        <p:spPr bwMode="auto">
          <a:xfrm flipV="1">
            <a:off x="2019300" y="2433444"/>
            <a:ext cx="1600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9"/>
          <p:cNvSpPr txBox="1">
            <a:spLocks noChangeArrowheads="1"/>
          </p:cNvSpPr>
          <p:nvPr/>
        </p:nvSpPr>
        <p:spPr bwMode="auto">
          <a:xfrm>
            <a:off x="1866900" y="43384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3088" name="Text Box 10"/>
          <p:cNvSpPr txBox="1">
            <a:spLocks noChangeArrowheads="1"/>
          </p:cNvSpPr>
          <p:nvPr/>
        </p:nvSpPr>
        <p:spPr bwMode="auto">
          <a:xfrm>
            <a:off x="1028700" y="22048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3089" name="Text Box 11"/>
          <p:cNvSpPr txBox="1">
            <a:spLocks noChangeArrowheads="1"/>
          </p:cNvSpPr>
          <p:nvPr/>
        </p:nvSpPr>
        <p:spPr bwMode="auto">
          <a:xfrm>
            <a:off x="3543300" y="22048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3090" name="Line 12"/>
          <p:cNvSpPr>
            <a:spLocks noChangeShapeType="1"/>
          </p:cNvSpPr>
          <p:nvPr/>
        </p:nvSpPr>
        <p:spPr bwMode="auto">
          <a:xfrm>
            <a:off x="1257300" y="2433444"/>
            <a:ext cx="11811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3"/>
          <p:cNvSpPr>
            <a:spLocks noChangeShapeType="1"/>
          </p:cNvSpPr>
          <p:nvPr/>
        </p:nvSpPr>
        <p:spPr bwMode="auto">
          <a:xfrm>
            <a:off x="1257300" y="2433444"/>
            <a:ext cx="381000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14"/>
          <p:cNvSpPr>
            <a:spLocks noChangeShapeType="1"/>
          </p:cNvSpPr>
          <p:nvPr/>
        </p:nvSpPr>
        <p:spPr bwMode="auto">
          <a:xfrm flipV="1">
            <a:off x="2019300" y="3385944"/>
            <a:ext cx="800100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Text Box 15"/>
          <p:cNvSpPr txBox="1">
            <a:spLocks noChangeArrowheads="1"/>
          </p:cNvSpPr>
          <p:nvPr/>
        </p:nvSpPr>
        <p:spPr bwMode="auto">
          <a:xfrm>
            <a:off x="2857500" y="33478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3094" name="Text Box 16"/>
          <p:cNvSpPr txBox="1">
            <a:spLocks noChangeArrowheads="1"/>
          </p:cNvSpPr>
          <p:nvPr/>
        </p:nvSpPr>
        <p:spPr bwMode="auto">
          <a:xfrm>
            <a:off x="2324100" y="20524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J</a:t>
            </a:r>
          </a:p>
        </p:txBody>
      </p:sp>
      <p:sp>
        <p:nvSpPr>
          <p:cNvPr id="3095" name="Text Box 17"/>
          <p:cNvSpPr txBox="1">
            <a:spLocks noChangeArrowheads="1"/>
          </p:cNvSpPr>
          <p:nvPr/>
        </p:nvSpPr>
        <p:spPr bwMode="auto">
          <a:xfrm>
            <a:off x="1257300" y="31954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3096" name="Text Box 18"/>
          <p:cNvSpPr txBox="1">
            <a:spLocks noChangeArrowheads="1"/>
          </p:cNvSpPr>
          <p:nvPr/>
        </p:nvSpPr>
        <p:spPr bwMode="auto">
          <a:xfrm>
            <a:off x="1181100" y="27382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3097" name="Text Box 19"/>
          <p:cNvSpPr txBox="1">
            <a:spLocks noChangeArrowheads="1"/>
          </p:cNvSpPr>
          <p:nvPr/>
        </p:nvSpPr>
        <p:spPr bwMode="auto">
          <a:xfrm>
            <a:off x="3162300" y="28906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10.6</a:t>
            </a:r>
          </a:p>
        </p:txBody>
      </p:sp>
      <p:sp>
        <p:nvSpPr>
          <p:cNvPr id="3098" name="Text Box 20"/>
          <p:cNvSpPr txBox="1">
            <a:spLocks noChangeArrowheads="1"/>
          </p:cNvSpPr>
          <p:nvPr/>
        </p:nvSpPr>
        <p:spPr bwMode="auto">
          <a:xfrm>
            <a:off x="2247900" y="1823844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24</a:t>
            </a:r>
          </a:p>
        </p:txBody>
      </p:sp>
      <p:sp>
        <p:nvSpPr>
          <p:cNvPr id="3099" name="Line 21"/>
          <p:cNvSpPr>
            <a:spLocks noChangeShapeType="1"/>
          </p:cNvSpPr>
          <p:nvPr/>
        </p:nvSpPr>
        <p:spPr bwMode="auto">
          <a:xfrm flipH="1">
            <a:off x="1257300" y="197624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2"/>
          <p:cNvSpPr>
            <a:spLocks noChangeShapeType="1"/>
          </p:cNvSpPr>
          <p:nvPr/>
        </p:nvSpPr>
        <p:spPr bwMode="auto">
          <a:xfrm>
            <a:off x="1257300" y="190004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3"/>
          <p:cNvSpPr>
            <a:spLocks noChangeShapeType="1"/>
          </p:cNvSpPr>
          <p:nvPr/>
        </p:nvSpPr>
        <p:spPr bwMode="auto">
          <a:xfrm flipH="1">
            <a:off x="2705100" y="197624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Line 24"/>
          <p:cNvSpPr>
            <a:spLocks noChangeShapeType="1"/>
          </p:cNvSpPr>
          <p:nvPr/>
        </p:nvSpPr>
        <p:spPr bwMode="auto">
          <a:xfrm>
            <a:off x="3619500" y="190004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Line 33"/>
          <p:cNvSpPr>
            <a:spLocks noChangeShapeType="1"/>
          </p:cNvSpPr>
          <p:nvPr/>
        </p:nvSpPr>
        <p:spPr bwMode="auto">
          <a:xfrm flipH="1">
            <a:off x="1638300" y="2433444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4"/>
          <p:cNvSpPr>
            <a:spLocks noChangeShapeType="1"/>
          </p:cNvSpPr>
          <p:nvPr/>
        </p:nvSpPr>
        <p:spPr bwMode="auto">
          <a:xfrm>
            <a:off x="1638300" y="3347844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5"/>
          <p:cNvSpPr>
            <a:spLocks noChangeShapeType="1"/>
          </p:cNvSpPr>
          <p:nvPr/>
        </p:nvSpPr>
        <p:spPr bwMode="auto">
          <a:xfrm flipH="1" flipV="1">
            <a:off x="2476500" y="2433444"/>
            <a:ext cx="304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49951" y="2491376"/>
                <a:ext cx="1828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𝐽𝐻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51" y="2491376"/>
                <a:ext cx="182880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700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49951" y="3001278"/>
                <a:ext cx="22505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𝐷𝐸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51" y="3001278"/>
                <a:ext cx="2250541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569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49951" y="3498498"/>
                <a:ext cx="22505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c)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𝐸</m:t>
                    </m:r>
                    <m:r>
                      <a:rPr lang="en-US" sz="2800" b="0" i="1" smtClean="0">
                        <a:latin typeface="Cambria Math"/>
                      </a:rPr>
                      <m:t>𝐹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51" y="3498498"/>
                <a:ext cx="225054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569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49951" y="3974941"/>
                <a:ext cx="22505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𝐺</m:t>
                    </m:r>
                    <m:r>
                      <a:rPr lang="en-US" sz="2800" b="0" i="1" smtClean="0">
                        <a:latin typeface="Cambria Math"/>
                      </a:rPr>
                      <m:t>𝐻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51" y="3974941"/>
                <a:ext cx="2250541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569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49951" y="4515514"/>
                <a:ext cx="22505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𝐷𝐹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951" y="4515514"/>
                <a:ext cx="2250541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569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61611" y="5038734"/>
                <a:ext cx="22505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f)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𝐽</m:t>
                    </m:r>
                    <m:r>
                      <a:rPr lang="en-US" sz="2800" b="0" i="1" smtClean="0">
                        <a:latin typeface="Cambria Math"/>
                      </a:rPr>
                      <m:t>𝐻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611" y="5038734"/>
                <a:ext cx="2250541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5420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85411" y="5532476"/>
                <a:ext cx="49299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g) Perimeter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latin typeface="Cambria Math"/>
                      </a:rPr>
                      <m:t>Δ</m:t>
                    </m:r>
                    <m:r>
                      <a:rPr lang="en-US" sz="2800" b="0" i="1" smtClean="0">
                        <a:latin typeface="Cambria Math"/>
                      </a:rPr>
                      <m:t>𝐺𝐻𝐽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/>
                  <a:t> ?</a:t>
                </a:r>
                <a:endParaRPr lang="en-US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11" y="5532476"/>
                <a:ext cx="4929989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2596"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eaLnBrk="1" hangingPunct="1"/>
                <a:r>
                  <a:rPr lang="en-US" dirty="0" smtClean="0"/>
                  <a:t>Verify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is the </a:t>
                </a:r>
                <a:r>
                  <a:rPr lang="en-US" dirty="0" err="1" smtClean="0"/>
                  <a:t>midsegment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Δ</m:t>
                    </m:r>
                    <m:r>
                      <a:rPr lang="en-US" b="0" i="1" smtClean="0">
                        <a:latin typeface="Cambria Math"/>
                      </a:rPr>
                      <m:t>𝑄𝑅𝑂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410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71" t="-14894" r="-2927" b="-32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624" name="Group 13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38605"/>
              </p:ext>
            </p:extLst>
          </p:nvPr>
        </p:nvGraphicFramePr>
        <p:xfrm>
          <a:off x="1822010" y="1892881"/>
          <a:ext cx="4114800" cy="35660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4650"/>
                <a:gridCol w="373063"/>
                <a:gridCol w="374650"/>
                <a:gridCol w="373062"/>
                <a:gridCol w="374650"/>
                <a:gridCol w="374650"/>
                <a:gridCol w="374650"/>
                <a:gridCol w="373063"/>
                <a:gridCol w="374650"/>
                <a:gridCol w="373062"/>
                <a:gridCol w="374650"/>
              </a:tblGrid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sp>
        <p:nvSpPr>
          <p:cNvPr id="4223" name="Oval 490"/>
          <p:cNvSpPr>
            <a:spLocks noChangeArrowheads="1"/>
          </p:cNvSpPr>
          <p:nvPr/>
        </p:nvSpPr>
        <p:spPr bwMode="auto">
          <a:xfrm>
            <a:off x="1783910" y="5398081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24" name="Oval 491"/>
          <p:cNvSpPr>
            <a:spLocks noChangeArrowheads="1"/>
          </p:cNvSpPr>
          <p:nvPr/>
        </p:nvSpPr>
        <p:spPr bwMode="auto">
          <a:xfrm>
            <a:off x="2542735" y="22389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25" name="Oval 492"/>
          <p:cNvSpPr>
            <a:spLocks noChangeArrowheads="1"/>
          </p:cNvSpPr>
          <p:nvPr/>
        </p:nvSpPr>
        <p:spPr bwMode="auto">
          <a:xfrm>
            <a:off x="5522473" y="3839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26" name="Line 1361"/>
          <p:cNvSpPr>
            <a:spLocks noChangeShapeType="1"/>
          </p:cNvSpPr>
          <p:nvPr/>
        </p:nvSpPr>
        <p:spPr bwMode="auto">
          <a:xfrm flipH="1">
            <a:off x="1822010" y="2273881"/>
            <a:ext cx="762000" cy="3124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7" name="Line 1362"/>
          <p:cNvSpPr>
            <a:spLocks noChangeShapeType="1"/>
          </p:cNvSpPr>
          <p:nvPr/>
        </p:nvSpPr>
        <p:spPr bwMode="auto">
          <a:xfrm flipV="1">
            <a:off x="1822010" y="3874081"/>
            <a:ext cx="3733800" cy="1600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8" name="Line 1363"/>
          <p:cNvSpPr>
            <a:spLocks noChangeShapeType="1"/>
          </p:cNvSpPr>
          <p:nvPr/>
        </p:nvSpPr>
        <p:spPr bwMode="auto">
          <a:xfrm flipH="1" flipV="1">
            <a:off x="2584010" y="2273881"/>
            <a:ext cx="2971800" cy="1600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9" name="Text Box 1364"/>
          <p:cNvSpPr txBox="1">
            <a:spLocks noChangeArrowheads="1"/>
          </p:cNvSpPr>
          <p:nvPr/>
        </p:nvSpPr>
        <p:spPr bwMode="auto">
          <a:xfrm>
            <a:off x="1517210" y="55504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O(0,0)</a:t>
            </a:r>
          </a:p>
        </p:txBody>
      </p:sp>
      <p:sp>
        <p:nvSpPr>
          <p:cNvPr id="4230" name="Text Box 1365"/>
          <p:cNvSpPr txBox="1">
            <a:spLocks noChangeArrowheads="1"/>
          </p:cNvSpPr>
          <p:nvPr/>
        </p:nvSpPr>
        <p:spPr bwMode="auto">
          <a:xfrm>
            <a:off x="5632010" y="37978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R(10,4)</a:t>
            </a:r>
          </a:p>
        </p:txBody>
      </p:sp>
      <p:sp>
        <p:nvSpPr>
          <p:cNvPr id="4231" name="Text Box 1366"/>
          <p:cNvSpPr txBox="1">
            <a:spLocks noChangeArrowheads="1"/>
          </p:cNvSpPr>
          <p:nvPr/>
        </p:nvSpPr>
        <p:spPr bwMode="auto">
          <a:xfrm>
            <a:off x="2431610" y="18928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hlink"/>
                </a:solidFill>
              </a:rPr>
              <a:t>Q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4232" name="Oval 1367"/>
          <p:cNvSpPr>
            <a:spLocks noChangeArrowheads="1"/>
          </p:cNvSpPr>
          <p:nvPr/>
        </p:nvSpPr>
        <p:spPr bwMode="auto">
          <a:xfrm>
            <a:off x="2126810" y="3839156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33" name="Text Box 1368"/>
          <p:cNvSpPr txBox="1">
            <a:spLocks noChangeArrowheads="1"/>
          </p:cNvSpPr>
          <p:nvPr/>
        </p:nvSpPr>
        <p:spPr bwMode="auto">
          <a:xfrm>
            <a:off x="1288610" y="34930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A(1,4)</a:t>
            </a:r>
          </a:p>
        </p:txBody>
      </p:sp>
      <p:sp>
        <p:nvSpPr>
          <p:cNvPr id="4234" name="Oval 1369"/>
          <p:cNvSpPr>
            <a:spLocks noChangeArrowheads="1"/>
          </p:cNvSpPr>
          <p:nvPr/>
        </p:nvSpPr>
        <p:spPr bwMode="auto">
          <a:xfrm>
            <a:off x="4031810" y="3035881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35" name="Text Box 1370"/>
          <p:cNvSpPr txBox="1">
            <a:spLocks noChangeArrowheads="1"/>
          </p:cNvSpPr>
          <p:nvPr/>
        </p:nvSpPr>
        <p:spPr bwMode="auto">
          <a:xfrm>
            <a:off x="4031810" y="26548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B(6,6)</a:t>
            </a:r>
          </a:p>
        </p:txBody>
      </p:sp>
      <p:sp>
        <p:nvSpPr>
          <p:cNvPr id="4236" name="Line 1371"/>
          <p:cNvSpPr>
            <a:spLocks noChangeShapeType="1"/>
          </p:cNvSpPr>
          <p:nvPr/>
        </p:nvSpPr>
        <p:spPr bwMode="auto">
          <a:xfrm flipV="1">
            <a:off x="2126810" y="3035881"/>
            <a:ext cx="1981200" cy="838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1254</TotalTime>
  <Words>310</Words>
  <Application>Microsoft Office PowerPoint</Application>
  <PresentationFormat>On-screen Show (4:3)</PresentationFormat>
  <Paragraphs>55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Wednesday, November 7, 2012</vt:lpstr>
      <vt:lpstr>§5.4 Midsegment Theorem</vt:lpstr>
      <vt:lpstr>Midsegment Theorem</vt:lpstr>
      <vt:lpstr>Midsegment Theorem</vt:lpstr>
      <vt:lpstr>(GH) ̅, (HJ) ̅, and (JG) ̅  are midsegments of ΔDEF</vt:lpstr>
      <vt:lpstr>Verify that (AB) ̅ is the midsegment of ΔQRO.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November 12, 2009</dc:title>
  <dc:creator>Alexandria Wiltjer</dc:creator>
  <cp:lastModifiedBy>Dria</cp:lastModifiedBy>
  <cp:revision>13</cp:revision>
  <dcterms:created xsi:type="dcterms:W3CDTF">2009-11-12T13:45:22Z</dcterms:created>
  <dcterms:modified xsi:type="dcterms:W3CDTF">2012-11-08T00:51:50Z</dcterms:modified>
</cp:coreProperties>
</file>